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950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3694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8128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47362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9599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95858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89098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3410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‹N°›</a:t>
            </a:fld>
            <a:endParaRPr lang="en-US" dirty="0"/>
          </a:p>
        </p:txBody>
      </p:sp>
    </p:spTree>
    <p:extLst>
      <p:ext uri="{BB962C8B-B14F-4D97-AF65-F5344CB8AC3E}">
        <p14:creationId xmlns:p14="http://schemas.microsoft.com/office/powerpoint/2010/main" val="186251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04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3/30/2018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a:t>
            </a:fld>
            <a:endParaRPr lang="en-US" dirty="0"/>
          </a:p>
        </p:txBody>
      </p:sp>
    </p:spTree>
    <p:extLst>
      <p:ext uri="{BB962C8B-B14F-4D97-AF65-F5344CB8AC3E}">
        <p14:creationId xmlns:p14="http://schemas.microsoft.com/office/powerpoint/2010/main" val="137908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17257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83497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71923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8869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3/30/2018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483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3/30/2018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0194573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21972" y="130161"/>
            <a:ext cx="2114286" cy="638095"/>
          </a:xfrm>
          <a:prstGeom prst="rect">
            <a:avLst/>
          </a:prstGeom>
        </p:spPr>
      </p:pic>
      <p:sp>
        <p:nvSpPr>
          <p:cNvPr id="3" name="Espace réservé du contenu 2"/>
          <p:cNvSpPr>
            <a:spLocks noGrp="1"/>
          </p:cNvSpPr>
          <p:nvPr>
            <p:ph idx="1"/>
          </p:nvPr>
        </p:nvSpPr>
        <p:spPr>
          <a:xfrm>
            <a:off x="218941" y="978793"/>
            <a:ext cx="11500833" cy="5879207"/>
          </a:xfrm>
        </p:spPr>
        <p:txBody>
          <a:bodyPr>
            <a:normAutofit/>
          </a:bodyPr>
          <a:lstStyle/>
          <a:p>
            <a:r>
              <a:rPr lang="fr-FR" sz="1400" dirty="0"/>
              <a:t> </a:t>
            </a:r>
            <a:r>
              <a:rPr lang="fr-FR" sz="1400" b="1" dirty="0"/>
              <a:t>	</a:t>
            </a:r>
            <a:r>
              <a:rPr lang="fr-FR" sz="2000" b="1" dirty="0"/>
              <a:t>La dialectique est une activité mentale utilisée par l’individu pour réfléchir sur un problème qui varie entre deux pôles opposés.  Ex : dialectique de la vie et la mort ; la dialectique de </a:t>
            </a:r>
            <a:r>
              <a:rPr lang="fr-FR" sz="2000" b="1" dirty="0" err="1"/>
              <a:t>Heagle</a:t>
            </a:r>
            <a:r>
              <a:rPr lang="fr-FR" sz="2000" b="1" dirty="0"/>
              <a:t> est celle du maître et de l’esclave…</a:t>
            </a:r>
          </a:p>
          <a:p>
            <a:r>
              <a:rPr lang="fr-FR" sz="2000" b="1" dirty="0"/>
              <a:t> 	L’objectif de </a:t>
            </a:r>
            <a:r>
              <a:rPr lang="fr-FR" sz="2000" b="1" dirty="0" smtClean="0"/>
              <a:t>l’enseignement du français à l’école primaire est de développer la compétence de communiquer aisément et de transmettre les idées aux autres.</a:t>
            </a:r>
          </a:p>
          <a:p>
            <a:pPr lvl="3"/>
            <a:r>
              <a:rPr lang="fr-FR" sz="2000" b="1" dirty="0" smtClean="0"/>
              <a:t>Cela suppose que l’on vive des situations variées et puisque le petit apprenant de part son âge n’a pas l’occasion de les vivre, d’où la nécessité pour l’enseignement pédagogue de créer, diversifier et de renouveler ces situations (même si elles sont factices, elles doivent avoir les caractéristiques d’être réalistes  si non réelles).</a:t>
            </a:r>
          </a:p>
          <a:p>
            <a:r>
              <a:rPr lang="fr-FR" sz="2000" b="1" dirty="0" smtClean="0"/>
              <a:t> 	L’obligation étant donc pour l’enseignant de bien préparer le matériel didactique pertinent qui permet de s’approcher le plus que possible des situation réalistes, « si non son élève a les capacités et les ruses de bien se moquer ».</a:t>
            </a:r>
          </a:p>
          <a:p>
            <a:pPr marL="0" indent="0">
              <a:buNone/>
            </a:pPr>
            <a:endParaRPr lang="fr-FR" sz="2000" dirty="0"/>
          </a:p>
        </p:txBody>
      </p:sp>
    </p:spTree>
    <p:extLst>
      <p:ext uri="{BB962C8B-B14F-4D97-AF65-F5344CB8AC3E}">
        <p14:creationId xmlns:p14="http://schemas.microsoft.com/office/powerpoint/2010/main" val="4016826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0" y="0"/>
            <a:ext cx="6504996" cy="1455313"/>
          </a:xfrm>
          <a:prstGeom prst="rect">
            <a:avLst/>
          </a:prstGeom>
        </p:spPr>
      </p:pic>
      <p:sp>
        <p:nvSpPr>
          <p:cNvPr id="3" name="Espace réservé du contenu 2"/>
          <p:cNvSpPr>
            <a:spLocks noGrp="1"/>
          </p:cNvSpPr>
          <p:nvPr>
            <p:ph idx="1"/>
          </p:nvPr>
        </p:nvSpPr>
        <p:spPr>
          <a:xfrm>
            <a:off x="677334" y="1777285"/>
            <a:ext cx="8596668" cy="4919729"/>
          </a:xfrm>
        </p:spPr>
        <p:txBody>
          <a:bodyPr>
            <a:normAutofit/>
          </a:bodyPr>
          <a:lstStyle/>
          <a:p>
            <a:r>
              <a:rPr lang="fr-FR" dirty="0"/>
              <a:t>Le français a connu de différents statuts historiquement :</a:t>
            </a:r>
          </a:p>
          <a:p>
            <a:r>
              <a:rPr lang="fr-FR" dirty="0"/>
              <a:t> 	Loi de 1957 : le français est la langue d’enseignement de toutes les matières </a:t>
            </a:r>
          </a:p>
          <a:p>
            <a:r>
              <a:rPr lang="fr-FR" dirty="0"/>
              <a:t>  C’est une langue première.</a:t>
            </a:r>
          </a:p>
          <a:p>
            <a:r>
              <a:rPr lang="fr-FR" dirty="0"/>
              <a:t> 	Loi de 1972 : Le statut du français change </a:t>
            </a:r>
          </a:p>
          <a:p>
            <a:r>
              <a:rPr lang="fr-FR" dirty="0"/>
              <a:t> Une langue seconde.</a:t>
            </a:r>
          </a:p>
          <a:p>
            <a:r>
              <a:rPr lang="fr-FR" dirty="0"/>
              <a:t> 	Loi de 1993 : Le français est une langue étrangère utilisée en Tunisie pour :</a:t>
            </a:r>
          </a:p>
          <a:p>
            <a:r>
              <a:rPr lang="fr-FR" dirty="0"/>
              <a:t>®	Communiquer avec les autres.</a:t>
            </a:r>
          </a:p>
          <a:p>
            <a:r>
              <a:rPr lang="fr-FR" dirty="0"/>
              <a:t>®	S’ouvrir aux autres civilisations.</a:t>
            </a:r>
          </a:p>
          <a:p>
            <a:r>
              <a:rPr lang="fr-FR" dirty="0"/>
              <a:t>®	Continuer des hautes études spécialisées.</a:t>
            </a:r>
          </a:p>
          <a:p>
            <a:r>
              <a:rPr lang="fr-FR" dirty="0"/>
              <a:t> 	Loi de 2002 : Le français reste une langue étrangère et l’arabe est la langue</a:t>
            </a:r>
          </a:p>
          <a:p>
            <a:endParaRPr lang="fr-FR" dirty="0"/>
          </a:p>
        </p:txBody>
      </p:sp>
    </p:spTree>
    <p:extLst>
      <p:ext uri="{BB962C8B-B14F-4D97-AF65-F5344CB8AC3E}">
        <p14:creationId xmlns:p14="http://schemas.microsoft.com/office/powerpoint/2010/main" val="381157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 	Les conditions d’une séance :</a:t>
            </a:r>
          </a:p>
          <a:p>
            <a:r>
              <a:rPr lang="fr-FR" dirty="0"/>
              <a:t>®	Un sujet propre à elle.</a:t>
            </a:r>
          </a:p>
          <a:p>
            <a:r>
              <a:rPr lang="fr-FR" dirty="0"/>
              <a:t>®	Une méthodologie.</a:t>
            </a:r>
          </a:p>
          <a:p>
            <a:r>
              <a:rPr lang="fr-FR" dirty="0"/>
              <a:t>®	Un ensemble de concepts propre à elle. </a:t>
            </a:r>
          </a:p>
          <a:p>
            <a:r>
              <a:rPr lang="fr-FR" dirty="0"/>
              <a:t>Selon Claude Bernard, chaque séance d’apprentissage doit passer par les étapes suivantes :</a:t>
            </a:r>
          </a:p>
          <a:p>
            <a:endParaRPr lang="fr-FR" dirty="0"/>
          </a:p>
          <a:p>
            <a:endParaRPr lang="fr-FR" dirty="0"/>
          </a:p>
        </p:txBody>
      </p:sp>
      <p:pic>
        <p:nvPicPr>
          <p:cNvPr id="4" name="Image 3"/>
          <p:cNvPicPr>
            <a:picLocks noChangeAspect="1"/>
          </p:cNvPicPr>
          <p:nvPr/>
        </p:nvPicPr>
        <p:blipFill>
          <a:blip r:embed="rId2"/>
          <a:stretch>
            <a:fillRect/>
          </a:stretch>
        </p:blipFill>
        <p:spPr>
          <a:xfrm>
            <a:off x="257882" y="104305"/>
            <a:ext cx="6902771" cy="1415401"/>
          </a:xfrm>
          <a:prstGeom prst="rect">
            <a:avLst/>
          </a:prstGeom>
        </p:spPr>
      </p:pic>
      <p:sp>
        <p:nvSpPr>
          <p:cNvPr id="5" name="Rectangle à coins arrondis 4"/>
          <p:cNvSpPr/>
          <p:nvPr/>
        </p:nvSpPr>
        <p:spPr>
          <a:xfrm>
            <a:off x="1171976" y="4451491"/>
            <a:ext cx="5872767" cy="12667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O	   H	       E	      </a:t>
            </a:r>
            <a:r>
              <a:rPr lang="ar-TN" dirty="0" smtClean="0"/>
              <a:t> </a:t>
            </a:r>
            <a:r>
              <a:rPr lang="pt-BR" dirty="0" smtClean="0"/>
              <a:t> </a:t>
            </a:r>
            <a:r>
              <a:rPr lang="pt-BR" dirty="0"/>
              <a:t>R	 </a:t>
            </a:r>
            <a:r>
              <a:rPr lang="pt-BR" dirty="0" smtClean="0"/>
              <a:t> </a:t>
            </a:r>
            <a:r>
              <a:rPr lang="ar-TN" dirty="0" smtClean="0"/>
              <a:t> </a:t>
            </a:r>
            <a:r>
              <a:rPr lang="pt-BR" dirty="0" smtClean="0"/>
              <a:t>  I	       </a:t>
            </a:r>
            <a:r>
              <a:rPr lang="pt-BR" dirty="0"/>
              <a:t>C</a:t>
            </a:r>
            <a:endParaRPr lang="fr-FR" dirty="0"/>
          </a:p>
        </p:txBody>
      </p:sp>
      <p:pic>
        <p:nvPicPr>
          <p:cNvPr id="7" name="Image 6"/>
          <p:cNvPicPr>
            <a:picLocks noChangeAspect="1"/>
          </p:cNvPicPr>
          <p:nvPr/>
        </p:nvPicPr>
        <p:blipFill>
          <a:blip r:embed="rId3"/>
          <a:stretch>
            <a:fillRect/>
          </a:stretch>
        </p:blipFill>
        <p:spPr>
          <a:xfrm>
            <a:off x="1841679" y="5234041"/>
            <a:ext cx="4765183" cy="968358"/>
          </a:xfrm>
          <a:prstGeom prst="rect">
            <a:avLst/>
          </a:prstGeom>
        </p:spPr>
      </p:pic>
    </p:spTree>
    <p:extLst>
      <p:ext uri="{BB962C8B-B14F-4D97-AF65-F5344CB8AC3E}">
        <p14:creationId xmlns:p14="http://schemas.microsoft.com/office/powerpoint/2010/main" val="416462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Sphère de l’oral</a:t>
            </a:r>
          </a:p>
        </p:txBody>
      </p:sp>
      <p:pic>
        <p:nvPicPr>
          <p:cNvPr id="4" name="Image 3"/>
          <p:cNvPicPr>
            <a:picLocks noChangeAspect="1"/>
          </p:cNvPicPr>
          <p:nvPr/>
        </p:nvPicPr>
        <p:blipFill>
          <a:blip r:embed="rId2"/>
          <a:stretch>
            <a:fillRect/>
          </a:stretch>
        </p:blipFill>
        <p:spPr>
          <a:xfrm>
            <a:off x="677334" y="2537138"/>
            <a:ext cx="1278051" cy="1060042"/>
          </a:xfrm>
          <a:prstGeom prst="rect">
            <a:avLst/>
          </a:prstGeom>
        </p:spPr>
      </p:pic>
      <p:pic>
        <p:nvPicPr>
          <p:cNvPr id="5" name="Image 4"/>
          <p:cNvPicPr>
            <a:picLocks noChangeAspect="1"/>
          </p:cNvPicPr>
          <p:nvPr/>
        </p:nvPicPr>
        <p:blipFill>
          <a:blip r:embed="rId3"/>
          <a:stretch>
            <a:fillRect/>
          </a:stretch>
        </p:blipFill>
        <p:spPr>
          <a:xfrm>
            <a:off x="677334" y="3773510"/>
            <a:ext cx="1278051" cy="918912"/>
          </a:xfrm>
          <a:prstGeom prst="rect">
            <a:avLst/>
          </a:prstGeom>
        </p:spPr>
      </p:pic>
      <p:pic>
        <p:nvPicPr>
          <p:cNvPr id="6" name="Image 5"/>
          <p:cNvPicPr>
            <a:picLocks noChangeAspect="1"/>
          </p:cNvPicPr>
          <p:nvPr/>
        </p:nvPicPr>
        <p:blipFill>
          <a:blip r:embed="rId4"/>
          <a:stretch>
            <a:fillRect/>
          </a:stretch>
        </p:blipFill>
        <p:spPr>
          <a:xfrm>
            <a:off x="677334" y="4922610"/>
            <a:ext cx="1478051" cy="1295082"/>
          </a:xfrm>
          <a:prstGeom prst="rect">
            <a:avLst/>
          </a:prstGeom>
        </p:spPr>
      </p:pic>
      <p:sp>
        <p:nvSpPr>
          <p:cNvPr id="7" name="Flèche droite 6"/>
          <p:cNvSpPr/>
          <p:nvPr/>
        </p:nvSpPr>
        <p:spPr>
          <a:xfrm>
            <a:off x="2511766" y="2839472"/>
            <a:ext cx="274281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2511766" y="4100975"/>
            <a:ext cx="274281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2511765" y="5522610"/>
            <a:ext cx="274281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a:picLocks noChangeAspect="1"/>
          </p:cNvPicPr>
          <p:nvPr/>
        </p:nvPicPr>
        <p:blipFill>
          <a:blip r:embed="rId5"/>
          <a:stretch>
            <a:fillRect/>
          </a:stretch>
        </p:blipFill>
        <p:spPr>
          <a:xfrm>
            <a:off x="5810960" y="2640170"/>
            <a:ext cx="6089120" cy="783586"/>
          </a:xfrm>
          <a:prstGeom prst="rect">
            <a:avLst/>
          </a:prstGeom>
        </p:spPr>
      </p:pic>
      <p:pic>
        <p:nvPicPr>
          <p:cNvPr id="11" name="Image 10"/>
          <p:cNvPicPr>
            <a:picLocks noChangeAspect="1"/>
          </p:cNvPicPr>
          <p:nvPr/>
        </p:nvPicPr>
        <p:blipFill>
          <a:blip r:embed="rId6"/>
          <a:stretch>
            <a:fillRect/>
          </a:stretch>
        </p:blipFill>
        <p:spPr>
          <a:xfrm>
            <a:off x="5686502" y="4002986"/>
            <a:ext cx="6213578" cy="919624"/>
          </a:xfrm>
          <a:prstGeom prst="rect">
            <a:avLst/>
          </a:prstGeom>
        </p:spPr>
      </p:pic>
      <p:pic>
        <p:nvPicPr>
          <p:cNvPr id="12" name="Image 11"/>
          <p:cNvPicPr>
            <a:picLocks noChangeAspect="1"/>
          </p:cNvPicPr>
          <p:nvPr/>
        </p:nvPicPr>
        <p:blipFill>
          <a:blip r:embed="rId7"/>
          <a:stretch>
            <a:fillRect/>
          </a:stretch>
        </p:blipFill>
        <p:spPr>
          <a:xfrm>
            <a:off x="5705712" y="5367755"/>
            <a:ext cx="3464046" cy="903795"/>
          </a:xfrm>
          <a:prstGeom prst="rect">
            <a:avLst/>
          </a:prstGeom>
        </p:spPr>
      </p:pic>
    </p:spTree>
    <p:extLst>
      <p:ext uri="{BB962C8B-B14F-4D97-AF65-F5344CB8AC3E}">
        <p14:creationId xmlns:p14="http://schemas.microsoft.com/office/powerpoint/2010/main" val="126198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427123662"/>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TotalTime>
  <Words>16</Words>
  <Application>Microsoft Office PowerPoint</Application>
  <PresentationFormat>Grand écran</PresentationFormat>
  <Paragraphs>21</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Tahoma</vt:lpstr>
      <vt:lpstr>Trebuchet MS</vt:lpstr>
      <vt:lpstr>Wingdings 3</vt:lpstr>
      <vt:lpstr>Facette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Ramzi</dc:creator>
  <cp:lastModifiedBy>Ramzi</cp:lastModifiedBy>
  <cp:revision>4</cp:revision>
  <dcterms:created xsi:type="dcterms:W3CDTF">2018-03-30T14:05:20Z</dcterms:created>
  <dcterms:modified xsi:type="dcterms:W3CDTF">2018-03-30T14:32:52Z</dcterms:modified>
</cp:coreProperties>
</file>